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wdp" ContentType="image/vnd.ms-photo"/>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8"/>
  </p:notesMasterIdLst>
  <p:sldIdLst>
    <p:sldId id="365" r:id="rId2"/>
    <p:sldId id="366" r:id="rId3"/>
    <p:sldId id="367" r:id="rId4"/>
    <p:sldId id="368" r:id="rId5"/>
    <p:sldId id="369" r:id="rId6"/>
    <p:sldId id="370" r:id="rId7"/>
    <p:sldId id="371" r:id="rId8"/>
    <p:sldId id="372" r:id="rId9"/>
    <p:sldId id="373" r:id="rId10"/>
    <p:sldId id="375" r:id="rId11"/>
    <p:sldId id="374" r:id="rId12"/>
    <p:sldId id="376" r:id="rId13"/>
    <p:sldId id="377" r:id="rId14"/>
    <p:sldId id="378" r:id="rId15"/>
    <p:sldId id="379" r:id="rId16"/>
    <p:sldId id="380" r:id="rId17"/>
    <p:sldId id="381" r:id="rId18"/>
    <p:sldId id="382" r:id="rId19"/>
    <p:sldId id="383" r:id="rId20"/>
    <p:sldId id="384" r:id="rId21"/>
    <p:sldId id="385" r:id="rId22"/>
    <p:sldId id="386" r:id="rId23"/>
    <p:sldId id="387" r:id="rId24"/>
    <p:sldId id="388" r:id="rId25"/>
    <p:sldId id="389" r:id="rId26"/>
    <p:sldId id="390" r:id="rId27"/>
  </p:sldIdLst>
  <p:sldSz cx="9144000" cy="6858000" type="screen4x3"/>
  <p:notesSz cx="6858000" cy="9144000"/>
  <p:defaultTextStyle>
    <a:defPPr>
      <a:defRPr lang="en-US"/>
    </a:defPPr>
    <a:lvl1pPr algn="l" rtl="0" fontAlgn="base">
      <a:spcBef>
        <a:spcPct val="0"/>
      </a:spcBef>
      <a:spcAft>
        <a:spcPct val="0"/>
      </a:spcAft>
      <a:defRPr sz="2800" b="1" kern="1200">
        <a:solidFill>
          <a:schemeClr val="bg1"/>
        </a:solidFill>
        <a:latin typeface="Tahoma" pitchFamily="34" charset="0"/>
        <a:ea typeface="+mn-ea"/>
        <a:cs typeface="Arial" charset="0"/>
      </a:defRPr>
    </a:lvl1pPr>
    <a:lvl2pPr marL="457200" algn="l" rtl="0" fontAlgn="base">
      <a:spcBef>
        <a:spcPct val="0"/>
      </a:spcBef>
      <a:spcAft>
        <a:spcPct val="0"/>
      </a:spcAft>
      <a:defRPr sz="2800" b="1" kern="1200">
        <a:solidFill>
          <a:schemeClr val="bg1"/>
        </a:solidFill>
        <a:latin typeface="Tahoma" pitchFamily="34" charset="0"/>
        <a:ea typeface="+mn-ea"/>
        <a:cs typeface="Arial" charset="0"/>
      </a:defRPr>
    </a:lvl2pPr>
    <a:lvl3pPr marL="914400" algn="l" rtl="0" fontAlgn="base">
      <a:spcBef>
        <a:spcPct val="0"/>
      </a:spcBef>
      <a:spcAft>
        <a:spcPct val="0"/>
      </a:spcAft>
      <a:defRPr sz="2800" b="1" kern="1200">
        <a:solidFill>
          <a:schemeClr val="bg1"/>
        </a:solidFill>
        <a:latin typeface="Tahoma" pitchFamily="34" charset="0"/>
        <a:ea typeface="+mn-ea"/>
        <a:cs typeface="Arial" charset="0"/>
      </a:defRPr>
    </a:lvl3pPr>
    <a:lvl4pPr marL="1371600" algn="l" rtl="0" fontAlgn="base">
      <a:spcBef>
        <a:spcPct val="0"/>
      </a:spcBef>
      <a:spcAft>
        <a:spcPct val="0"/>
      </a:spcAft>
      <a:defRPr sz="2800" b="1" kern="1200">
        <a:solidFill>
          <a:schemeClr val="bg1"/>
        </a:solidFill>
        <a:latin typeface="Tahoma" pitchFamily="34" charset="0"/>
        <a:ea typeface="+mn-ea"/>
        <a:cs typeface="Arial" charset="0"/>
      </a:defRPr>
    </a:lvl4pPr>
    <a:lvl5pPr marL="1828800" algn="l" rtl="0" fontAlgn="base">
      <a:spcBef>
        <a:spcPct val="0"/>
      </a:spcBef>
      <a:spcAft>
        <a:spcPct val="0"/>
      </a:spcAft>
      <a:defRPr sz="2800" b="1" kern="1200">
        <a:solidFill>
          <a:schemeClr val="bg1"/>
        </a:solidFill>
        <a:latin typeface="Tahoma" pitchFamily="34" charset="0"/>
        <a:ea typeface="+mn-ea"/>
        <a:cs typeface="Arial" charset="0"/>
      </a:defRPr>
    </a:lvl5pPr>
    <a:lvl6pPr marL="2286000" algn="l" defTabSz="914400" rtl="0" eaLnBrk="1" latinLnBrk="0" hangingPunct="1">
      <a:defRPr sz="2800" b="1" kern="1200">
        <a:solidFill>
          <a:schemeClr val="bg1"/>
        </a:solidFill>
        <a:latin typeface="Tahoma" pitchFamily="34" charset="0"/>
        <a:ea typeface="+mn-ea"/>
        <a:cs typeface="Arial" charset="0"/>
      </a:defRPr>
    </a:lvl6pPr>
    <a:lvl7pPr marL="2743200" algn="l" defTabSz="914400" rtl="0" eaLnBrk="1" latinLnBrk="0" hangingPunct="1">
      <a:defRPr sz="2800" b="1" kern="1200">
        <a:solidFill>
          <a:schemeClr val="bg1"/>
        </a:solidFill>
        <a:latin typeface="Tahoma" pitchFamily="34" charset="0"/>
        <a:ea typeface="+mn-ea"/>
        <a:cs typeface="Arial" charset="0"/>
      </a:defRPr>
    </a:lvl7pPr>
    <a:lvl8pPr marL="3200400" algn="l" defTabSz="914400" rtl="0" eaLnBrk="1" latinLnBrk="0" hangingPunct="1">
      <a:defRPr sz="2800" b="1" kern="1200">
        <a:solidFill>
          <a:schemeClr val="bg1"/>
        </a:solidFill>
        <a:latin typeface="Tahoma" pitchFamily="34" charset="0"/>
        <a:ea typeface="+mn-ea"/>
        <a:cs typeface="Arial" charset="0"/>
      </a:defRPr>
    </a:lvl8pPr>
    <a:lvl9pPr marL="3657600" algn="l" defTabSz="914400" rtl="0" eaLnBrk="1" latinLnBrk="0" hangingPunct="1">
      <a:defRPr sz="2800" b="1" kern="1200">
        <a:solidFill>
          <a:schemeClr val="bg1"/>
        </a:solidFill>
        <a:latin typeface="Tahoma" pitchFamily="34"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6A300"/>
    <a:srgbClr val="33CC33"/>
    <a:srgbClr val="FFFF00"/>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7" d="100"/>
          <a:sy n="87" d="100"/>
        </p:scale>
        <p:origin x="-1434" y="-7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2EED7F6-DFB0-4F9F-B2D3-264D05D44778}" type="datetimeFigureOut">
              <a:rPr lang="en-US" smtClean="0"/>
              <a:t>12/13/2014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D5D79AE-9447-4DE5-8734-33CD48E005B5}" type="slidenum">
              <a:rPr lang="en-US" smtClean="0"/>
              <a:t>‹#›</a:t>
            </a:fld>
            <a:endParaRPr lang="en-US"/>
          </a:p>
        </p:txBody>
      </p:sp>
    </p:spTree>
    <p:extLst>
      <p:ext uri="{BB962C8B-B14F-4D97-AF65-F5344CB8AC3E}">
        <p14:creationId xmlns:p14="http://schemas.microsoft.com/office/powerpoint/2010/main" val="6230612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1</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10</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11</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12</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13</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14</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15</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16</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17</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18</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19</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2</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20</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21</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22</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23</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24</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25</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26</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3</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4</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5</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6</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7</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8</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9</a:t>
            </a:fld>
            <a:endParaRPr lang="en-US"/>
          </a:p>
        </p:txBody>
      </p:sp>
    </p:spTree>
    <p:extLst>
      <p:ext uri="{BB962C8B-B14F-4D97-AF65-F5344CB8AC3E}">
        <p14:creationId xmlns:p14="http://schemas.microsoft.com/office/powerpoint/2010/main" val="27882388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20090127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9030175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103583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0434305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663824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1438830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9965854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Tree>
    <p:extLst>
      <p:ext uri="{BB962C8B-B14F-4D97-AF65-F5344CB8AC3E}">
        <p14:creationId xmlns:p14="http://schemas.microsoft.com/office/powerpoint/2010/main" val="42040173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9330368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4828788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4852106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lum/>
          </a:blip>
          <a:srcRect/>
          <a:stretch>
            <a:fillRect/>
          </a:stretch>
        </a:blip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txStyles>
    <p:titleStyle>
      <a:lvl1pPr algn="l" rtl="0" eaLnBrk="0" fontAlgn="base" hangingPunct="0">
        <a:spcBef>
          <a:spcPct val="0"/>
        </a:spcBef>
        <a:spcAft>
          <a:spcPct val="0"/>
        </a:spcAft>
        <a:defRPr sz="2800" b="1">
          <a:solidFill>
            <a:schemeClr val="bg1"/>
          </a:solidFill>
          <a:effectLst>
            <a:outerShdw blurRad="38100" dist="38100" dir="2700000" algn="tl">
              <a:srgbClr val="C0C0C0"/>
            </a:outerShdw>
          </a:effectLst>
          <a:latin typeface="+mj-lt"/>
          <a:ea typeface="+mj-ea"/>
          <a:cs typeface="+mj-cs"/>
        </a:defRPr>
      </a:lvl1pPr>
      <a:lvl2pPr algn="l" rtl="0" eaLnBrk="0" fontAlgn="base" hangingPunct="0">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2pPr>
      <a:lvl3pPr algn="l" rtl="0" eaLnBrk="0" fontAlgn="base" hangingPunct="0">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3pPr>
      <a:lvl4pPr algn="l" rtl="0" eaLnBrk="0" fontAlgn="base" hangingPunct="0">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4pPr>
      <a:lvl5pPr algn="l" rtl="0" eaLnBrk="0" fontAlgn="base" hangingPunct="0">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5pPr>
      <a:lvl6pPr marL="457200" algn="l" rtl="0" fontAlgn="base">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6pPr>
      <a:lvl7pPr marL="914400" algn="l" rtl="0" fontAlgn="base">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7pPr>
      <a:lvl8pPr marL="1371600" algn="l" rtl="0" fontAlgn="base">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8pPr>
      <a:lvl9pPr marL="1828800" algn="l" rtl="0" fontAlgn="base">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0.xml"/><Relationship Id="rId1" Type="http://schemas.openxmlformats.org/officeDocument/2006/relationships/slideLayout" Target="../slideLayouts/slideLayout1.xml"/><Relationship Id="rId4" Type="http://schemas.microsoft.com/office/2007/relationships/hdphoto" Target="../media/hdphoto1.wdp"/></Relationships>
</file>

<file path=ppt/slides/_rels/slide1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1.xml"/><Relationship Id="rId1" Type="http://schemas.openxmlformats.org/officeDocument/2006/relationships/slideLayout" Target="../slideLayouts/slideLayout1.xml"/><Relationship Id="rId4" Type="http://schemas.microsoft.com/office/2007/relationships/hdphoto" Target="../media/hdphoto1.wdp"/></Relationships>
</file>

<file path=ppt/slides/_rels/slide1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2.xml"/><Relationship Id="rId1" Type="http://schemas.openxmlformats.org/officeDocument/2006/relationships/slideLayout" Target="../slideLayouts/slideLayout1.xml"/><Relationship Id="rId4" Type="http://schemas.microsoft.com/office/2007/relationships/hdphoto" Target="../media/hdphoto1.wdp"/></Relationships>
</file>

<file path=ppt/slides/_rels/slide1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3.xml"/><Relationship Id="rId1" Type="http://schemas.openxmlformats.org/officeDocument/2006/relationships/slideLayout" Target="../slideLayouts/slideLayout1.xml"/><Relationship Id="rId4" Type="http://schemas.microsoft.com/office/2007/relationships/hdphoto" Target="../media/hdphoto1.wdp"/></Relationships>
</file>

<file path=ppt/slides/_rels/slide1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4.xml"/><Relationship Id="rId1" Type="http://schemas.openxmlformats.org/officeDocument/2006/relationships/slideLayout" Target="../slideLayouts/slideLayout1.xml"/><Relationship Id="rId4" Type="http://schemas.microsoft.com/office/2007/relationships/hdphoto" Target="../media/hdphoto1.wdp"/></Relationships>
</file>

<file path=ppt/slides/_rels/slide1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5.xml"/><Relationship Id="rId1" Type="http://schemas.openxmlformats.org/officeDocument/2006/relationships/slideLayout" Target="../slideLayouts/slideLayout1.xml"/><Relationship Id="rId4" Type="http://schemas.microsoft.com/office/2007/relationships/hdphoto" Target="../media/hdphoto1.wdp"/></Relationships>
</file>

<file path=ppt/slides/_rels/slide1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6.xml"/><Relationship Id="rId1" Type="http://schemas.openxmlformats.org/officeDocument/2006/relationships/slideLayout" Target="../slideLayouts/slideLayout1.xml"/><Relationship Id="rId4" Type="http://schemas.microsoft.com/office/2007/relationships/hdphoto" Target="../media/hdphoto1.wdp"/></Relationships>
</file>

<file path=ppt/slides/_rels/slide1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7.xml"/><Relationship Id="rId1" Type="http://schemas.openxmlformats.org/officeDocument/2006/relationships/slideLayout" Target="../slideLayouts/slideLayout1.xml"/><Relationship Id="rId4" Type="http://schemas.microsoft.com/office/2007/relationships/hdphoto" Target="../media/hdphoto1.wdp"/></Relationships>
</file>

<file path=ppt/slides/_rels/slide1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8.xml"/><Relationship Id="rId1" Type="http://schemas.openxmlformats.org/officeDocument/2006/relationships/slideLayout" Target="../slideLayouts/slideLayout1.xml"/><Relationship Id="rId4" Type="http://schemas.microsoft.com/office/2007/relationships/hdphoto" Target="../media/hdphoto1.wdp"/></Relationships>
</file>

<file path=ppt/slides/_rels/slide1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9.xml"/><Relationship Id="rId1" Type="http://schemas.openxmlformats.org/officeDocument/2006/relationships/slideLayout" Target="../slideLayouts/slideLayout1.xml"/><Relationship Id="rId4" Type="http://schemas.microsoft.com/office/2007/relationships/hdphoto" Target="../media/hdphoto1.wdp"/></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microsoft.com/office/2007/relationships/hdphoto" Target="../media/hdphoto1.wdp"/></Relationships>
</file>

<file path=ppt/slides/_rels/slide2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0.xml"/><Relationship Id="rId1" Type="http://schemas.openxmlformats.org/officeDocument/2006/relationships/slideLayout" Target="../slideLayouts/slideLayout1.xml"/><Relationship Id="rId4" Type="http://schemas.microsoft.com/office/2007/relationships/hdphoto" Target="../media/hdphoto1.wdp"/></Relationships>
</file>

<file path=ppt/slides/_rels/slide2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1.xml"/><Relationship Id="rId1" Type="http://schemas.openxmlformats.org/officeDocument/2006/relationships/slideLayout" Target="../slideLayouts/slideLayout1.xml"/><Relationship Id="rId4" Type="http://schemas.microsoft.com/office/2007/relationships/hdphoto" Target="../media/hdphoto1.wdp"/></Relationships>
</file>

<file path=ppt/slides/_rels/slide2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2.xml"/><Relationship Id="rId1" Type="http://schemas.openxmlformats.org/officeDocument/2006/relationships/slideLayout" Target="../slideLayouts/slideLayout1.xml"/><Relationship Id="rId4" Type="http://schemas.microsoft.com/office/2007/relationships/hdphoto" Target="../media/hdphoto1.wdp"/></Relationships>
</file>

<file path=ppt/slides/_rels/slide2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3.xml"/><Relationship Id="rId1" Type="http://schemas.openxmlformats.org/officeDocument/2006/relationships/slideLayout" Target="../slideLayouts/slideLayout1.xml"/><Relationship Id="rId4" Type="http://schemas.microsoft.com/office/2007/relationships/hdphoto" Target="../media/hdphoto1.wdp"/></Relationships>
</file>

<file path=ppt/slides/_rels/slide2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4.xml"/><Relationship Id="rId1" Type="http://schemas.openxmlformats.org/officeDocument/2006/relationships/slideLayout" Target="../slideLayouts/slideLayout1.xml"/><Relationship Id="rId4" Type="http://schemas.microsoft.com/office/2007/relationships/hdphoto" Target="../media/hdphoto1.wdp"/></Relationships>
</file>

<file path=ppt/slides/_rels/slide2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5.xml"/><Relationship Id="rId1" Type="http://schemas.openxmlformats.org/officeDocument/2006/relationships/slideLayout" Target="../slideLayouts/slideLayout1.xml"/><Relationship Id="rId4" Type="http://schemas.microsoft.com/office/2007/relationships/hdphoto" Target="../media/hdphoto1.wdp"/></Relationships>
</file>

<file path=ppt/slides/_rels/slide26.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microsoft.com/office/2007/relationships/hdphoto" Target="../media/hdphoto1.wdp"/></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microsoft.com/office/2007/relationships/hdphoto" Target="../media/hdphoto1.wdp"/></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microsoft.com/office/2007/relationships/hdphoto" Target="../media/hdphoto1.wdp"/></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microsoft.com/office/2007/relationships/hdphoto" Target="../media/hdphoto1.wdp"/></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microsoft.com/office/2007/relationships/hdphoto" Target="../media/hdphoto1.wdp"/></Relationships>
</file>

<file path=ppt/slides/_rels/slide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8.xml"/><Relationship Id="rId1" Type="http://schemas.openxmlformats.org/officeDocument/2006/relationships/slideLayout" Target="../slideLayouts/slideLayout1.xml"/><Relationship Id="rId4" Type="http://schemas.microsoft.com/office/2007/relationships/hdphoto" Target="../media/hdphoto1.wdp"/></Relationships>
</file>

<file path=ppt/slides/_rels/slide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9.xml"/><Relationship Id="rId1" Type="http://schemas.openxmlformats.org/officeDocument/2006/relationships/slideLayout" Target="../slideLayouts/slideLayout1.xml"/><Relationship Id="rId4" Type="http://schemas.microsoft.com/office/2007/relationships/hdphoto" Target="../media/hdphoto1.wdp"/></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0">
          <a:blip r:embed="rId3">
            <a:lum/>
          </a:blip>
          <a:srcRect/>
          <a:stretch>
            <a:fillRect t="-3000" b="-3000"/>
          </a:stretch>
        </a:blipFill>
        <a:effectLst/>
      </p:bgPr>
    </p:bg>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954107"/>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pPr algn="ctr"/>
            <a:r>
              <a:rPr lang="en-US" dirty="0"/>
              <a:t>THE LIFE OF CHRIST</a:t>
            </a:r>
          </a:p>
          <a:p>
            <a:pPr algn="ctr"/>
            <a:r>
              <a:rPr lang="en-US" dirty="0"/>
              <a:t>PART 60</a:t>
            </a:r>
          </a:p>
        </p:txBody>
      </p:sp>
    </p:spTree>
    <p:extLst>
      <p:ext uri="{BB962C8B-B14F-4D97-AF65-F5344CB8AC3E}">
        <p14:creationId xmlns:p14="http://schemas.microsoft.com/office/powerpoint/2010/main" val="404697864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0">
          <a:blip r:embed="rId3">
            <a:extLst>
              <a:ext uri="{BEBA8EAE-BF5A-486C-A8C5-ECC9F3942E4B}">
                <a14:imgProps xmlns:a14="http://schemas.microsoft.com/office/drawing/2010/main">
                  <a14:imgLayer r:embed="rId4">
                    <a14:imgEffect>
                      <a14:brightnessContrast bright="-24000"/>
                    </a14:imgEffect>
                  </a14:imgLayer>
                </a14:imgProps>
              </a:ext>
            </a:extLst>
          </a:blip>
          <a:srcRect/>
          <a:stretch>
            <a:fillRect t="-3000" b="-3000"/>
          </a:stretch>
        </a:blipFill>
        <a:effectLst/>
      </p:bgPr>
    </p:bg>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4401205"/>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Luke </a:t>
            </a:r>
            <a:r>
              <a:rPr lang="en-US" dirty="0" smtClean="0"/>
              <a:t>12:16 Then </a:t>
            </a:r>
            <a:r>
              <a:rPr lang="en-US" dirty="0"/>
              <a:t>He spoke a parable to them, saying: “The ground of a certain rich man yielded plentifully. </a:t>
            </a:r>
            <a:r>
              <a:rPr lang="en-US" baseline="30000" dirty="0"/>
              <a:t>17</a:t>
            </a:r>
            <a:r>
              <a:rPr lang="en-US" dirty="0"/>
              <a:t>“And he thought within himself, saying, ‘What shall I do, since I have no room to store my crops?’ </a:t>
            </a:r>
            <a:r>
              <a:rPr lang="en-US" baseline="30000" dirty="0"/>
              <a:t>18</a:t>
            </a:r>
            <a:r>
              <a:rPr lang="en-US" dirty="0"/>
              <a:t>“So he said, ‘I will do this: I will pull down my barns and build greater, and there I will store all my crops and my goods. </a:t>
            </a:r>
            <a:r>
              <a:rPr lang="en-US" baseline="30000" dirty="0"/>
              <a:t>19</a:t>
            </a:r>
            <a:r>
              <a:rPr lang="en-US" dirty="0"/>
              <a:t>‘And I will say to my soul, “Soul, you have many goods laid up for many years; take your ease; eat, drink, </a:t>
            </a:r>
            <a:r>
              <a:rPr lang="en-US" i="1" dirty="0"/>
              <a:t>and</a:t>
            </a:r>
            <a:r>
              <a:rPr lang="en-US" dirty="0"/>
              <a:t> be merry.” ’ </a:t>
            </a:r>
          </a:p>
        </p:txBody>
      </p:sp>
    </p:spTree>
    <p:extLst>
      <p:ext uri="{BB962C8B-B14F-4D97-AF65-F5344CB8AC3E}">
        <p14:creationId xmlns:p14="http://schemas.microsoft.com/office/powerpoint/2010/main" val="355862366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0">
          <a:blip r:embed="rId3">
            <a:extLst>
              <a:ext uri="{BEBA8EAE-BF5A-486C-A8C5-ECC9F3942E4B}">
                <a14:imgProps xmlns:a14="http://schemas.microsoft.com/office/drawing/2010/main">
                  <a14:imgLayer r:embed="rId4">
                    <a14:imgEffect>
                      <a14:brightnessContrast bright="-24000"/>
                    </a14:imgEffect>
                  </a14:imgLayer>
                </a14:imgProps>
              </a:ext>
            </a:extLst>
          </a:blip>
          <a:srcRect/>
          <a:stretch>
            <a:fillRect t="-3000" b="-3000"/>
          </a:stretch>
        </a:blipFill>
        <a:effectLst/>
      </p:bgPr>
    </p:bg>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4401205"/>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Luke 12:16Then He spoke a parable to them, saying: “The ground of a certain rich man yielded plentifully. </a:t>
            </a:r>
            <a:r>
              <a:rPr lang="en-US" baseline="30000" dirty="0"/>
              <a:t>17</a:t>
            </a:r>
            <a:r>
              <a:rPr lang="en-US" dirty="0"/>
              <a:t>“And he thought within himself, saying, ‘What shall </a:t>
            </a:r>
            <a:r>
              <a:rPr lang="en-US" dirty="0">
                <a:solidFill>
                  <a:srgbClr val="FFFF00"/>
                </a:solidFill>
              </a:rPr>
              <a:t>I</a:t>
            </a:r>
            <a:r>
              <a:rPr lang="en-US" dirty="0"/>
              <a:t> do, since </a:t>
            </a:r>
            <a:r>
              <a:rPr lang="en-US" dirty="0">
                <a:solidFill>
                  <a:srgbClr val="FFFF00"/>
                </a:solidFill>
              </a:rPr>
              <a:t>I</a:t>
            </a:r>
            <a:r>
              <a:rPr lang="en-US" dirty="0"/>
              <a:t> have no room to store </a:t>
            </a:r>
            <a:r>
              <a:rPr lang="en-US" dirty="0">
                <a:solidFill>
                  <a:srgbClr val="FFFF00"/>
                </a:solidFill>
              </a:rPr>
              <a:t>my</a:t>
            </a:r>
            <a:r>
              <a:rPr lang="en-US" dirty="0"/>
              <a:t> crops?’ </a:t>
            </a:r>
            <a:r>
              <a:rPr lang="en-US" baseline="30000" dirty="0"/>
              <a:t>18</a:t>
            </a:r>
            <a:r>
              <a:rPr lang="en-US" dirty="0"/>
              <a:t>“So he said, ‘</a:t>
            </a:r>
            <a:r>
              <a:rPr lang="en-US" dirty="0">
                <a:solidFill>
                  <a:srgbClr val="FFFF00"/>
                </a:solidFill>
              </a:rPr>
              <a:t>I will </a:t>
            </a:r>
            <a:r>
              <a:rPr lang="en-US" dirty="0"/>
              <a:t>do this: </a:t>
            </a:r>
            <a:r>
              <a:rPr lang="en-US" dirty="0">
                <a:solidFill>
                  <a:srgbClr val="FFFF00"/>
                </a:solidFill>
              </a:rPr>
              <a:t>I</a:t>
            </a:r>
            <a:r>
              <a:rPr lang="en-US" dirty="0"/>
              <a:t> </a:t>
            </a:r>
            <a:r>
              <a:rPr lang="en-US" dirty="0">
                <a:solidFill>
                  <a:srgbClr val="FFFF00"/>
                </a:solidFill>
              </a:rPr>
              <a:t>will</a:t>
            </a:r>
            <a:r>
              <a:rPr lang="en-US" dirty="0"/>
              <a:t> pull down </a:t>
            </a:r>
            <a:r>
              <a:rPr lang="en-US" dirty="0">
                <a:solidFill>
                  <a:srgbClr val="FFFF00"/>
                </a:solidFill>
              </a:rPr>
              <a:t>my</a:t>
            </a:r>
            <a:r>
              <a:rPr lang="en-US" dirty="0"/>
              <a:t> barns and build greater, and there </a:t>
            </a:r>
            <a:r>
              <a:rPr lang="en-US" dirty="0">
                <a:solidFill>
                  <a:srgbClr val="FFFF00"/>
                </a:solidFill>
              </a:rPr>
              <a:t>I</a:t>
            </a:r>
            <a:r>
              <a:rPr lang="en-US" dirty="0"/>
              <a:t> </a:t>
            </a:r>
            <a:r>
              <a:rPr lang="en-US" dirty="0">
                <a:solidFill>
                  <a:srgbClr val="FFFF00"/>
                </a:solidFill>
              </a:rPr>
              <a:t>will</a:t>
            </a:r>
            <a:r>
              <a:rPr lang="en-US" dirty="0"/>
              <a:t> store all </a:t>
            </a:r>
            <a:r>
              <a:rPr lang="en-US" dirty="0">
                <a:solidFill>
                  <a:srgbClr val="FFFF00"/>
                </a:solidFill>
              </a:rPr>
              <a:t>my</a:t>
            </a:r>
            <a:r>
              <a:rPr lang="en-US" dirty="0"/>
              <a:t> crops and </a:t>
            </a:r>
            <a:r>
              <a:rPr lang="en-US" dirty="0">
                <a:solidFill>
                  <a:srgbClr val="FFFF00"/>
                </a:solidFill>
              </a:rPr>
              <a:t>my</a:t>
            </a:r>
            <a:r>
              <a:rPr lang="en-US" dirty="0"/>
              <a:t> goods. </a:t>
            </a:r>
            <a:r>
              <a:rPr lang="en-US" baseline="30000" dirty="0"/>
              <a:t>19</a:t>
            </a:r>
            <a:r>
              <a:rPr lang="en-US" dirty="0"/>
              <a:t>‘And </a:t>
            </a:r>
            <a:r>
              <a:rPr lang="en-US" dirty="0">
                <a:solidFill>
                  <a:srgbClr val="FFFF00"/>
                </a:solidFill>
              </a:rPr>
              <a:t>I</a:t>
            </a:r>
            <a:r>
              <a:rPr lang="en-US" dirty="0"/>
              <a:t> </a:t>
            </a:r>
            <a:r>
              <a:rPr lang="en-US" dirty="0">
                <a:solidFill>
                  <a:srgbClr val="FFFF00"/>
                </a:solidFill>
              </a:rPr>
              <a:t>will</a:t>
            </a:r>
            <a:r>
              <a:rPr lang="en-US" dirty="0"/>
              <a:t> say to </a:t>
            </a:r>
            <a:r>
              <a:rPr lang="en-US" dirty="0">
                <a:solidFill>
                  <a:srgbClr val="FFFF00"/>
                </a:solidFill>
              </a:rPr>
              <a:t>my</a:t>
            </a:r>
            <a:r>
              <a:rPr lang="en-US" dirty="0"/>
              <a:t> soul, “Soul, you have many goods laid up for many years; take your ease; eat, drink, </a:t>
            </a:r>
            <a:r>
              <a:rPr lang="en-US" i="1" dirty="0"/>
              <a:t>and</a:t>
            </a:r>
            <a:r>
              <a:rPr lang="en-US" dirty="0"/>
              <a:t> be merry.” ’ </a:t>
            </a:r>
          </a:p>
        </p:txBody>
      </p:sp>
    </p:spTree>
    <p:extLst>
      <p:ext uri="{BB962C8B-B14F-4D97-AF65-F5344CB8AC3E}">
        <p14:creationId xmlns:p14="http://schemas.microsoft.com/office/powerpoint/2010/main" val="346299741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0">
          <a:blip r:embed="rId3">
            <a:extLst>
              <a:ext uri="{BEBA8EAE-BF5A-486C-A8C5-ECC9F3942E4B}">
                <a14:imgProps xmlns:a14="http://schemas.microsoft.com/office/drawing/2010/main">
                  <a14:imgLayer r:embed="rId4">
                    <a14:imgEffect>
                      <a14:brightnessContrast bright="-24000"/>
                    </a14:imgEffect>
                  </a14:imgLayer>
                </a14:imgProps>
              </a:ext>
            </a:extLst>
          </a:blip>
          <a:srcRect/>
          <a:stretch>
            <a:fillRect t="-3000" b="-3000"/>
          </a:stretch>
        </a:blipFill>
        <a:effectLst/>
      </p:bgPr>
    </p:bg>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2246769"/>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baseline="30000" dirty="0"/>
              <a:t>20</a:t>
            </a:r>
            <a:r>
              <a:rPr lang="en-US" dirty="0"/>
              <a:t>“But God said to him, ‘Fool! This night your soul will be required of you; then whose will those things be which you have provided?’ </a:t>
            </a:r>
            <a:r>
              <a:rPr lang="en-US" baseline="30000" dirty="0"/>
              <a:t>21</a:t>
            </a:r>
            <a:r>
              <a:rPr lang="en-US" dirty="0"/>
              <a:t>“So </a:t>
            </a:r>
            <a:r>
              <a:rPr lang="en-US" i="1" dirty="0"/>
              <a:t>is</a:t>
            </a:r>
            <a:r>
              <a:rPr lang="en-US" dirty="0"/>
              <a:t> he who lays up treasure for himself, and is not rich toward God.”</a:t>
            </a:r>
          </a:p>
        </p:txBody>
      </p:sp>
    </p:spTree>
    <p:extLst>
      <p:ext uri="{BB962C8B-B14F-4D97-AF65-F5344CB8AC3E}">
        <p14:creationId xmlns:p14="http://schemas.microsoft.com/office/powerpoint/2010/main" val="161424223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0">
          <a:blip r:embed="rId3">
            <a:extLst>
              <a:ext uri="{BEBA8EAE-BF5A-486C-A8C5-ECC9F3942E4B}">
                <a14:imgProps xmlns:a14="http://schemas.microsoft.com/office/drawing/2010/main">
                  <a14:imgLayer r:embed="rId4">
                    <a14:imgEffect>
                      <a14:brightnessContrast bright="-24000"/>
                    </a14:imgEffect>
                  </a14:imgLayer>
                </a14:imgProps>
              </a:ext>
            </a:extLst>
          </a:blip>
          <a:srcRect/>
          <a:stretch>
            <a:fillRect t="-3000" b="-3000"/>
          </a:stretch>
        </a:blipFill>
        <a:effectLst/>
      </p:bgPr>
    </p:bg>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1815882"/>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1 Timothy 6:7 For we brought nothing into </a:t>
            </a:r>
            <a:r>
              <a:rPr lang="en-US" i="1" dirty="0"/>
              <a:t>this </a:t>
            </a:r>
            <a:r>
              <a:rPr lang="en-US" dirty="0"/>
              <a:t>world, </a:t>
            </a:r>
            <a:r>
              <a:rPr lang="en-US" i="1" dirty="0"/>
              <a:t>and it is </a:t>
            </a:r>
            <a:r>
              <a:rPr lang="en-US" dirty="0"/>
              <a:t>certain we can carry nothing out.  </a:t>
            </a:r>
            <a:r>
              <a:rPr lang="en-US" baseline="30000" dirty="0"/>
              <a:t>8</a:t>
            </a:r>
            <a:r>
              <a:rPr lang="en-US" dirty="0"/>
              <a:t> And having food and clothing, with these we shall be content.</a:t>
            </a:r>
          </a:p>
        </p:txBody>
      </p:sp>
    </p:spTree>
    <p:extLst>
      <p:ext uri="{BB962C8B-B14F-4D97-AF65-F5344CB8AC3E}">
        <p14:creationId xmlns:p14="http://schemas.microsoft.com/office/powerpoint/2010/main" val="71467455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0">
          <a:blip r:embed="rId3">
            <a:extLst>
              <a:ext uri="{BEBA8EAE-BF5A-486C-A8C5-ECC9F3942E4B}">
                <a14:imgProps xmlns:a14="http://schemas.microsoft.com/office/drawing/2010/main">
                  <a14:imgLayer r:embed="rId4">
                    <a14:imgEffect>
                      <a14:brightnessContrast bright="-24000"/>
                    </a14:imgEffect>
                  </a14:imgLayer>
                </a14:imgProps>
              </a:ext>
            </a:extLst>
          </a:blip>
          <a:srcRect/>
          <a:stretch>
            <a:fillRect t="-3000" b="-3000"/>
          </a:stretch>
        </a:blipFill>
        <a:effectLst/>
      </p:bgPr>
    </p:bg>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3539430"/>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Luke 12:22 Then He said to His disciples, "Therefore I say to you, do not worry about your life, what you will eat; nor about the body, what you will put on.  </a:t>
            </a:r>
            <a:r>
              <a:rPr lang="en-US" baseline="30000" dirty="0"/>
              <a:t>23</a:t>
            </a:r>
            <a:r>
              <a:rPr lang="en-US" dirty="0"/>
              <a:t> "Life is more than food, and the body </a:t>
            </a:r>
            <a:r>
              <a:rPr lang="en-US" i="1" dirty="0"/>
              <a:t>is more </a:t>
            </a:r>
            <a:r>
              <a:rPr lang="en-US" dirty="0"/>
              <a:t>than clothing.  </a:t>
            </a:r>
            <a:r>
              <a:rPr lang="en-US" baseline="30000" dirty="0"/>
              <a:t>24</a:t>
            </a:r>
            <a:r>
              <a:rPr lang="en-US" dirty="0"/>
              <a:t> "Consider the ravens, for they neither sow nor reap, which have neither storehouse nor barn; and God feeds them. Of how much more value are you than the birds?</a:t>
            </a:r>
          </a:p>
        </p:txBody>
      </p:sp>
    </p:spTree>
    <p:extLst>
      <p:ext uri="{BB962C8B-B14F-4D97-AF65-F5344CB8AC3E}">
        <p14:creationId xmlns:p14="http://schemas.microsoft.com/office/powerpoint/2010/main" val="348920151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0">
          <a:blip r:embed="rId3">
            <a:extLst>
              <a:ext uri="{BEBA8EAE-BF5A-486C-A8C5-ECC9F3942E4B}">
                <a14:imgProps xmlns:a14="http://schemas.microsoft.com/office/drawing/2010/main">
                  <a14:imgLayer r:embed="rId4">
                    <a14:imgEffect>
                      <a14:brightnessContrast bright="-24000"/>
                    </a14:imgEffect>
                  </a14:imgLayer>
                </a14:imgProps>
              </a:ext>
            </a:extLst>
          </a:blip>
          <a:srcRect/>
          <a:stretch>
            <a:fillRect t="-3000" b="-3000"/>
          </a:stretch>
        </a:blipFill>
        <a:effectLst/>
      </p:bgPr>
    </p:bg>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1815882"/>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Luke 12:25 "And which of you by worrying can add one cubit to his stature?  </a:t>
            </a:r>
            <a:r>
              <a:rPr lang="en-US" baseline="30000" dirty="0"/>
              <a:t>26</a:t>
            </a:r>
            <a:r>
              <a:rPr lang="en-US" dirty="0"/>
              <a:t> "If you then are not able to do </a:t>
            </a:r>
            <a:r>
              <a:rPr lang="en-US" i="1" dirty="0"/>
              <a:t>the </a:t>
            </a:r>
            <a:r>
              <a:rPr lang="en-US" dirty="0"/>
              <a:t>least, why are you anxious for the rest?</a:t>
            </a:r>
          </a:p>
        </p:txBody>
      </p:sp>
    </p:spTree>
    <p:extLst>
      <p:ext uri="{BB962C8B-B14F-4D97-AF65-F5344CB8AC3E}">
        <p14:creationId xmlns:p14="http://schemas.microsoft.com/office/powerpoint/2010/main" val="56279482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0">
          <a:blip r:embed="rId3">
            <a:extLst>
              <a:ext uri="{BEBA8EAE-BF5A-486C-A8C5-ECC9F3942E4B}">
                <a14:imgProps xmlns:a14="http://schemas.microsoft.com/office/drawing/2010/main">
                  <a14:imgLayer r:embed="rId4">
                    <a14:imgEffect>
                      <a14:brightnessContrast bright="-24000"/>
                    </a14:imgEffect>
                  </a14:imgLayer>
                </a14:imgProps>
              </a:ext>
            </a:extLst>
          </a:blip>
          <a:srcRect/>
          <a:stretch>
            <a:fillRect t="-3000" b="-3000"/>
          </a:stretch>
        </a:blipFill>
        <a:effectLst/>
      </p:bgPr>
    </p:bg>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4832092"/>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Luke 12:27 "Consider the lilies, how they grow: they neither toil nor spin; and yet I say to you, even Solomon in all his glory was not arrayed like one of these.  </a:t>
            </a:r>
            <a:r>
              <a:rPr lang="en-US" baseline="30000" dirty="0"/>
              <a:t>28</a:t>
            </a:r>
            <a:r>
              <a:rPr lang="en-US" dirty="0"/>
              <a:t> "If then God so clothes the grass, which today is in the field and tomorrow is thrown into the oven, how much more </a:t>
            </a:r>
            <a:r>
              <a:rPr lang="en-US" i="1" dirty="0"/>
              <a:t>will He clothe </a:t>
            </a:r>
            <a:r>
              <a:rPr lang="en-US" dirty="0"/>
              <a:t>you, O </a:t>
            </a:r>
            <a:r>
              <a:rPr lang="en-US" i="1" dirty="0"/>
              <a:t>you </a:t>
            </a:r>
            <a:r>
              <a:rPr lang="en-US" dirty="0"/>
              <a:t>of little faith?  </a:t>
            </a:r>
            <a:r>
              <a:rPr lang="en-US" baseline="30000" dirty="0"/>
              <a:t>29</a:t>
            </a:r>
            <a:r>
              <a:rPr lang="en-US" dirty="0"/>
              <a:t> "And do not seek what you should eat or what you should drink, nor have an anxious mind.  </a:t>
            </a:r>
            <a:r>
              <a:rPr lang="en-US" baseline="30000" dirty="0"/>
              <a:t>30</a:t>
            </a:r>
            <a:r>
              <a:rPr lang="en-US" dirty="0"/>
              <a:t> "For all these things the nations of the world seek after, and your Father knows that you need these things.  </a:t>
            </a:r>
          </a:p>
        </p:txBody>
      </p:sp>
    </p:spTree>
    <p:extLst>
      <p:ext uri="{BB962C8B-B14F-4D97-AF65-F5344CB8AC3E}">
        <p14:creationId xmlns:p14="http://schemas.microsoft.com/office/powerpoint/2010/main" val="143830776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0">
          <a:blip r:embed="rId3">
            <a:extLst>
              <a:ext uri="{BEBA8EAE-BF5A-486C-A8C5-ECC9F3942E4B}">
                <a14:imgProps xmlns:a14="http://schemas.microsoft.com/office/drawing/2010/main">
                  <a14:imgLayer r:embed="rId4">
                    <a14:imgEffect>
                      <a14:brightnessContrast bright="-24000"/>
                    </a14:imgEffect>
                  </a14:imgLayer>
                </a14:imgProps>
              </a:ext>
            </a:extLst>
          </a:blip>
          <a:srcRect/>
          <a:stretch>
            <a:fillRect t="-3000" b="-3000"/>
          </a:stretch>
        </a:blipFill>
        <a:effectLst/>
      </p:bgPr>
    </p:bg>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4832092"/>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Philippians 4:10 But I rejoiced in the Lord greatly that now at last your care for me has flourished again; though you surely did care, but you lacked opportunity.  </a:t>
            </a:r>
            <a:r>
              <a:rPr lang="en-US" baseline="30000" dirty="0"/>
              <a:t>11</a:t>
            </a:r>
            <a:r>
              <a:rPr lang="en-US" dirty="0"/>
              <a:t> Not that I speak in regard to need, for I have learned in whatever state I am, to be content:  </a:t>
            </a:r>
            <a:r>
              <a:rPr lang="en-US" baseline="30000" dirty="0"/>
              <a:t>12</a:t>
            </a:r>
            <a:r>
              <a:rPr lang="en-US" dirty="0"/>
              <a:t> I know how to be abased, and I know how to abound. Everywhere and in all things I have learned both to be full and to be hungry, both to abound and to suffer need.  </a:t>
            </a:r>
            <a:r>
              <a:rPr lang="en-US" baseline="30000" dirty="0"/>
              <a:t>13</a:t>
            </a:r>
            <a:r>
              <a:rPr lang="en-US" dirty="0"/>
              <a:t> I can do all things through Christ who strengthens me.</a:t>
            </a:r>
          </a:p>
        </p:txBody>
      </p:sp>
    </p:spTree>
    <p:extLst>
      <p:ext uri="{BB962C8B-B14F-4D97-AF65-F5344CB8AC3E}">
        <p14:creationId xmlns:p14="http://schemas.microsoft.com/office/powerpoint/2010/main" val="136608249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0">
          <a:blip r:embed="rId3">
            <a:extLst>
              <a:ext uri="{BEBA8EAE-BF5A-486C-A8C5-ECC9F3942E4B}">
                <a14:imgProps xmlns:a14="http://schemas.microsoft.com/office/drawing/2010/main">
                  <a14:imgLayer r:embed="rId4">
                    <a14:imgEffect>
                      <a14:brightnessContrast bright="-24000"/>
                    </a14:imgEffect>
                  </a14:imgLayer>
                </a14:imgProps>
              </a:ext>
            </a:extLst>
          </a:blip>
          <a:srcRect/>
          <a:stretch>
            <a:fillRect t="-3000" b="-3000"/>
          </a:stretch>
        </a:blipFill>
        <a:effectLst/>
      </p:bgPr>
    </p:bg>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1384995"/>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baseline="30000" dirty="0"/>
              <a:t>31</a:t>
            </a:r>
            <a:r>
              <a:rPr lang="en-US" dirty="0"/>
              <a:t> "But seek the kingdom of God, and all these things shall be added to you.</a:t>
            </a:r>
          </a:p>
          <a:p>
            <a:r>
              <a:rPr lang="en-US" dirty="0"/>
              <a:t> </a:t>
            </a:r>
          </a:p>
        </p:txBody>
      </p:sp>
    </p:spTree>
    <p:extLst>
      <p:ext uri="{BB962C8B-B14F-4D97-AF65-F5344CB8AC3E}">
        <p14:creationId xmlns:p14="http://schemas.microsoft.com/office/powerpoint/2010/main" val="2762302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blipFill dpi="0" rotWithShape="0">
          <a:blip r:embed="rId3">
            <a:extLst>
              <a:ext uri="{BEBA8EAE-BF5A-486C-A8C5-ECC9F3942E4B}">
                <a14:imgProps xmlns:a14="http://schemas.microsoft.com/office/drawing/2010/main">
                  <a14:imgLayer r:embed="rId4">
                    <a14:imgEffect>
                      <a14:brightnessContrast bright="-24000"/>
                    </a14:imgEffect>
                  </a14:imgLayer>
                </a14:imgProps>
              </a:ext>
            </a:extLst>
          </a:blip>
          <a:srcRect/>
          <a:stretch>
            <a:fillRect t="-3000" b="-3000"/>
          </a:stretch>
        </a:blipFill>
        <a:effectLst/>
      </p:bgPr>
    </p:bg>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3539430"/>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Luke 12:32 "Do not fear, little flock, for it is your Father's good pleasure to give you the kingdom.  </a:t>
            </a:r>
            <a:r>
              <a:rPr lang="en-US" baseline="30000" dirty="0"/>
              <a:t>33</a:t>
            </a:r>
            <a:r>
              <a:rPr lang="en-US" dirty="0"/>
              <a:t> "Sell what you have and give alms; provide yourselves money bags which do not grow old, a treasure in the heavens that does not fail, where no thief approaches nor moth destroys.  </a:t>
            </a:r>
            <a:r>
              <a:rPr lang="en-US" baseline="30000" dirty="0"/>
              <a:t>34</a:t>
            </a:r>
            <a:r>
              <a:rPr lang="en-US" dirty="0"/>
              <a:t> "For where your treasure is, there your heart will be also.</a:t>
            </a:r>
          </a:p>
        </p:txBody>
      </p:sp>
    </p:spTree>
    <p:extLst>
      <p:ext uri="{BB962C8B-B14F-4D97-AF65-F5344CB8AC3E}">
        <p14:creationId xmlns:p14="http://schemas.microsoft.com/office/powerpoint/2010/main" val="361048591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0">
          <a:blip r:embed="rId3">
            <a:extLst>
              <a:ext uri="{BEBA8EAE-BF5A-486C-A8C5-ECC9F3942E4B}">
                <a14:imgProps xmlns:a14="http://schemas.microsoft.com/office/drawing/2010/main">
                  <a14:imgLayer r:embed="rId4">
                    <a14:imgEffect>
                      <a14:brightnessContrast bright="-24000"/>
                    </a14:imgEffect>
                  </a14:imgLayer>
                </a14:imgProps>
              </a:ext>
            </a:extLst>
          </a:blip>
          <a:srcRect/>
          <a:stretch>
            <a:fillRect t="-3000" b="-3000"/>
          </a:stretch>
        </a:blipFill>
        <a:effectLst/>
      </p:bgPr>
    </p:bg>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4832092"/>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Luke 12:1 In the meantime, when an innumerable multitude of people had gathered together, so that they trampled one another, He began to say to His disciples first </a:t>
            </a:r>
            <a:r>
              <a:rPr lang="en-US" i="1" dirty="0"/>
              <a:t>of all, </a:t>
            </a:r>
            <a:r>
              <a:rPr lang="en-US" dirty="0"/>
              <a:t>"Beware of the leaven of the Pharisees, which is hypocrisy.  </a:t>
            </a:r>
            <a:r>
              <a:rPr lang="en-US" baseline="30000" dirty="0"/>
              <a:t>2</a:t>
            </a:r>
            <a:r>
              <a:rPr lang="en-US" dirty="0"/>
              <a:t> "For there is nothing covered that will not be revealed, nor hidden that will not be known.  </a:t>
            </a:r>
            <a:r>
              <a:rPr lang="en-US" baseline="30000" dirty="0"/>
              <a:t>3</a:t>
            </a:r>
            <a:r>
              <a:rPr lang="en-US" dirty="0"/>
              <a:t> "Therefore whatever you have spoken in the dark will be heard in the light, and what you have spoken in the ear in inner rooms will be proclaimed on the housetops.</a:t>
            </a:r>
          </a:p>
        </p:txBody>
      </p:sp>
    </p:spTree>
    <p:extLst>
      <p:ext uri="{BB962C8B-B14F-4D97-AF65-F5344CB8AC3E}">
        <p14:creationId xmlns:p14="http://schemas.microsoft.com/office/powerpoint/2010/main" val="324749334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blipFill dpi="0" rotWithShape="0">
          <a:blip r:embed="rId3">
            <a:extLst>
              <a:ext uri="{BEBA8EAE-BF5A-486C-A8C5-ECC9F3942E4B}">
                <a14:imgProps xmlns:a14="http://schemas.microsoft.com/office/drawing/2010/main">
                  <a14:imgLayer r:embed="rId4">
                    <a14:imgEffect>
                      <a14:brightnessContrast bright="-24000"/>
                    </a14:imgEffect>
                  </a14:imgLayer>
                </a14:imgProps>
              </a:ext>
            </a:extLst>
          </a:blip>
          <a:srcRect/>
          <a:stretch>
            <a:fillRect t="-3000" b="-3000"/>
          </a:stretch>
        </a:blipFill>
        <a:effectLst/>
      </p:bgPr>
    </p:bg>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3539430"/>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There have appeared, historically, some extremely literal interpretations of this place; and they have usually taken one or another of two forms: asceticism, (uh-set-uh-</a:t>
            </a:r>
            <a:r>
              <a:rPr lang="en-US" dirty="0" err="1"/>
              <a:t>sizem</a:t>
            </a:r>
            <a:r>
              <a:rPr lang="en-US" dirty="0"/>
              <a:t>) or so-called Christian communism; but both of these systems are unadaptable to human nature. "Both are out of harmony with the life and teachings of Jesus."</a:t>
            </a:r>
            <a:r>
              <a:rPr lang="en-US" baseline="30000" dirty="0"/>
              <a:t>[34</a:t>
            </a:r>
            <a:r>
              <a:rPr lang="en-US" baseline="30000" dirty="0" smtClean="0"/>
              <a:t>]</a:t>
            </a:r>
            <a:endParaRPr lang="en-US" dirty="0"/>
          </a:p>
        </p:txBody>
      </p:sp>
    </p:spTree>
    <p:extLst>
      <p:ext uri="{BB962C8B-B14F-4D97-AF65-F5344CB8AC3E}">
        <p14:creationId xmlns:p14="http://schemas.microsoft.com/office/powerpoint/2010/main" val="395056273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bg>
      <p:bgPr>
        <a:blipFill dpi="0" rotWithShape="0">
          <a:blip r:embed="rId3">
            <a:extLst>
              <a:ext uri="{BEBA8EAE-BF5A-486C-A8C5-ECC9F3942E4B}">
                <a14:imgProps xmlns:a14="http://schemas.microsoft.com/office/drawing/2010/main">
                  <a14:imgLayer r:embed="rId4">
                    <a14:imgEffect>
                      <a14:brightnessContrast bright="-24000"/>
                    </a14:imgEffect>
                  </a14:imgLayer>
                </a14:imgProps>
              </a:ext>
            </a:extLst>
          </a:blip>
          <a:srcRect/>
          <a:stretch>
            <a:fillRect t="-3000" b="-3000"/>
          </a:stretch>
        </a:blipFill>
        <a:effectLst/>
      </p:bgPr>
    </p:bg>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3970318"/>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Perhaps Wesley had the key to understanding this:</a:t>
            </a:r>
          </a:p>
          <a:p>
            <a:r>
              <a:rPr lang="en-US" dirty="0"/>
              <a:t>This is a direction not given to all the multitude; and much less is it a standing rule for all Christians, neither to the apostles; for they had nothing to sell, having left it all before. (It was) to those disciples (Luke 12:22) ... especially to the seventy, that they might be free from all worldly entanglements.</a:t>
            </a:r>
            <a:r>
              <a:rPr lang="en-US" baseline="30000" dirty="0"/>
              <a:t>[35]</a:t>
            </a:r>
            <a:endParaRPr lang="en-US" dirty="0"/>
          </a:p>
        </p:txBody>
      </p:sp>
    </p:spTree>
    <p:extLst>
      <p:ext uri="{BB962C8B-B14F-4D97-AF65-F5344CB8AC3E}">
        <p14:creationId xmlns:p14="http://schemas.microsoft.com/office/powerpoint/2010/main" val="54565189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bg>
      <p:bgPr>
        <a:blipFill dpi="0" rotWithShape="0">
          <a:blip r:embed="rId3">
            <a:extLst>
              <a:ext uri="{BEBA8EAE-BF5A-486C-A8C5-ECC9F3942E4B}">
                <a14:imgProps xmlns:a14="http://schemas.microsoft.com/office/drawing/2010/main">
                  <a14:imgLayer r:embed="rId4">
                    <a14:imgEffect>
                      <a14:brightnessContrast bright="-24000"/>
                    </a14:imgEffect>
                  </a14:imgLayer>
                </a14:imgProps>
              </a:ext>
            </a:extLst>
          </a:blip>
          <a:srcRect/>
          <a:stretch>
            <a:fillRect t="-3000" b="-3000"/>
          </a:stretch>
        </a:blipFill>
        <a:effectLst/>
      </p:bgPr>
    </p:bg>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4401205"/>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J. R. </a:t>
            </a:r>
            <a:r>
              <a:rPr lang="en-US" dirty="0" err="1"/>
              <a:t>Dummelow</a:t>
            </a:r>
            <a:r>
              <a:rPr lang="en-US" dirty="0"/>
              <a:t> also had the same understanding of this place:</a:t>
            </a:r>
          </a:p>
          <a:p>
            <a:r>
              <a:rPr lang="en-US" dirty="0"/>
              <a:t>Christ addressed not all the disciples, but those who like the apostles, had received a call to leave all, and devote themselves to the work of the ministry.</a:t>
            </a:r>
            <a:r>
              <a:rPr lang="en-US" baseline="30000" dirty="0"/>
              <a:t>[36</a:t>
            </a:r>
            <a:r>
              <a:rPr lang="en-US" baseline="30000" dirty="0" smtClean="0"/>
              <a:t>]</a:t>
            </a:r>
          </a:p>
          <a:p>
            <a:endParaRPr lang="en-US" dirty="0"/>
          </a:p>
          <a:p>
            <a:r>
              <a:rPr lang="en-US" dirty="0"/>
              <a:t>Likewise Russell thought that "This was a command to those who had been chosen to go forth and preach the truth."</a:t>
            </a:r>
            <a:r>
              <a:rPr lang="en-US" baseline="30000" dirty="0"/>
              <a:t>[37]</a:t>
            </a:r>
            <a:endParaRPr lang="en-US" dirty="0"/>
          </a:p>
        </p:txBody>
      </p:sp>
    </p:spTree>
    <p:extLst>
      <p:ext uri="{BB962C8B-B14F-4D97-AF65-F5344CB8AC3E}">
        <p14:creationId xmlns:p14="http://schemas.microsoft.com/office/powerpoint/2010/main" val="216639622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bg>
      <p:bgPr>
        <a:blipFill dpi="0" rotWithShape="0">
          <a:blip r:embed="rId3">
            <a:extLst>
              <a:ext uri="{BEBA8EAE-BF5A-486C-A8C5-ECC9F3942E4B}">
                <a14:imgProps xmlns:a14="http://schemas.microsoft.com/office/drawing/2010/main">
                  <a14:imgLayer r:embed="rId4">
                    <a14:imgEffect>
                      <a14:brightnessContrast bright="-24000"/>
                    </a14:imgEffect>
                  </a14:imgLayer>
                </a14:imgProps>
              </a:ext>
            </a:extLst>
          </a:blip>
          <a:srcRect/>
          <a:stretch>
            <a:fillRect t="-3000" b="-3000"/>
          </a:stretch>
        </a:blipFill>
        <a:effectLst/>
      </p:bgPr>
    </p:bg>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3539430"/>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Strong agreement is felt with Boles' view that:</a:t>
            </a:r>
          </a:p>
          <a:p>
            <a:r>
              <a:rPr lang="en-US" dirty="0"/>
              <a:t>This does not mean that a Christian should give up everything that he has to those who are not trying to serve God; neither does it mean that a Christian should give up what he has to those who are living lives of idleness and wickedness.</a:t>
            </a:r>
            <a:r>
              <a:rPr lang="en-US" baseline="30000" dirty="0"/>
              <a:t>[38] </a:t>
            </a:r>
            <a:r>
              <a:rPr lang="en-US" dirty="0"/>
              <a:t>Coffman’s Commentary Luke</a:t>
            </a:r>
          </a:p>
          <a:p>
            <a:r>
              <a:rPr lang="en-US" dirty="0"/>
              <a:t> </a:t>
            </a:r>
          </a:p>
        </p:txBody>
      </p:sp>
    </p:spTree>
    <p:extLst>
      <p:ext uri="{BB962C8B-B14F-4D97-AF65-F5344CB8AC3E}">
        <p14:creationId xmlns:p14="http://schemas.microsoft.com/office/powerpoint/2010/main" val="305366907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bg>
      <p:bgPr>
        <a:blipFill dpi="0" rotWithShape="0">
          <a:blip r:embed="rId3">
            <a:extLst>
              <a:ext uri="{BEBA8EAE-BF5A-486C-A8C5-ECC9F3942E4B}">
                <a14:imgProps xmlns:a14="http://schemas.microsoft.com/office/drawing/2010/main">
                  <a14:imgLayer r:embed="rId4">
                    <a14:imgEffect>
                      <a14:brightnessContrast bright="-24000"/>
                    </a14:imgEffect>
                  </a14:imgLayer>
                </a14:imgProps>
              </a:ext>
            </a:extLst>
          </a:blip>
          <a:srcRect/>
          <a:stretch>
            <a:fillRect t="-3000" b="-3000"/>
          </a:stretch>
        </a:blipFill>
        <a:effectLst/>
      </p:bgPr>
    </p:bg>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5632311"/>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sz="2400" dirty="0"/>
              <a:t>Luke 12:35 " Let your waist be girded and </a:t>
            </a:r>
            <a:r>
              <a:rPr lang="en-US" sz="2400" i="1" dirty="0"/>
              <a:t>your </a:t>
            </a:r>
            <a:r>
              <a:rPr lang="en-US" sz="2400" dirty="0"/>
              <a:t>lamps burning;  </a:t>
            </a:r>
            <a:r>
              <a:rPr lang="en-US" sz="2400" baseline="30000" dirty="0"/>
              <a:t>36</a:t>
            </a:r>
            <a:r>
              <a:rPr lang="en-US" sz="2400" dirty="0"/>
              <a:t> "and you yourselves be like men who wait for their master, when he will return from the wedding, that when he comes and knocks they may open to him immediately.  </a:t>
            </a:r>
            <a:r>
              <a:rPr lang="en-US" sz="2400" baseline="30000" dirty="0"/>
              <a:t>37</a:t>
            </a:r>
            <a:r>
              <a:rPr lang="en-US" sz="2400" dirty="0"/>
              <a:t> "Blessed </a:t>
            </a:r>
            <a:r>
              <a:rPr lang="en-US" sz="2400" i="1" dirty="0"/>
              <a:t>are </a:t>
            </a:r>
            <a:r>
              <a:rPr lang="en-US" sz="2400" dirty="0"/>
              <a:t>those servants whom the master, when he comes, will find watching. Assuredly, I say to you that he will gird himself and have them sit down </a:t>
            </a:r>
            <a:r>
              <a:rPr lang="en-US" sz="2400" i="1" dirty="0"/>
              <a:t>to eat, </a:t>
            </a:r>
            <a:r>
              <a:rPr lang="en-US" sz="2400" dirty="0"/>
              <a:t>and will come and serve them.  </a:t>
            </a:r>
            <a:r>
              <a:rPr lang="en-US" sz="2400" baseline="30000" dirty="0"/>
              <a:t>38</a:t>
            </a:r>
            <a:r>
              <a:rPr lang="en-US" sz="2400" dirty="0"/>
              <a:t> "And if he should come in the second watch, or come in the third watch, and find </a:t>
            </a:r>
            <a:r>
              <a:rPr lang="en-US" sz="2400" i="1" dirty="0"/>
              <a:t>them </a:t>
            </a:r>
            <a:r>
              <a:rPr lang="en-US" sz="2400" dirty="0"/>
              <a:t>so, blessed are those servants.  </a:t>
            </a:r>
            <a:r>
              <a:rPr lang="en-US" sz="2400" baseline="30000" dirty="0"/>
              <a:t>39</a:t>
            </a:r>
            <a:r>
              <a:rPr lang="en-US" sz="2400" dirty="0"/>
              <a:t> "But know this, that if the master of the house had known what hour the thief would come, he would have watched and not allowed his house to be broken into.  </a:t>
            </a:r>
            <a:r>
              <a:rPr lang="en-US" sz="2400" baseline="30000" dirty="0"/>
              <a:t>40</a:t>
            </a:r>
            <a:r>
              <a:rPr lang="en-US" sz="2400" dirty="0"/>
              <a:t> "Therefore you also be ready, for the Son of Man is coming at an hour you do not expect."</a:t>
            </a:r>
          </a:p>
        </p:txBody>
      </p:sp>
    </p:spTree>
    <p:extLst>
      <p:ext uri="{BB962C8B-B14F-4D97-AF65-F5344CB8AC3E}">
        <p14:creationId xmlns:p14="http://schemas.microsoft.com/office/powerpoint/2010/main" val="12123246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bg>
      <p:bgPr>
        <a:blipFill dpi="0" rotWithShape="0">
          <a:blip r:embed="rId3">
            <a:extLst>
              <a:ext uri="{BEBA8EAE-BF5A-486C-A8C5-ECC9F3942E4B}">
                <a14:imgProps xmlns:a14="http://schemas.microsoft.com/office/drawing/2010/main">
                  <a14:imgLayer r:embed="rId4">
                    <a14:imgEffect>
                      <a14:brightnessContrast bright="-24000"/>
                    </a14:imgEffect>
                  </a14:imgLayer>
                </a14:imgProps>
              </a:ext>
            </a:extLst>
          </a:blip>
          <a:srcRect/>
          <a:stretch>
            <a:fillRect t="-3000" b="-3000"/>
          </a:stretch>
        </a:blipFill>
        <a:effectLst/>
      </p:bgPr>
    </p:bg>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1815882"/>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Luke 12:41  Then Peter said to Him, "Lord, do You speak this parable </a:t>
            </a:r>
            <a:r>
              <a:rPr lang="en-US" i="1" dirty="0"/>
              <a:t>only </a:t>
            </a:r>
            <a:r>
              <a:rPr lang="en-US" dirty="0"/>
              <a:t>to us, or to all </a:t>
            </a:r>
            <a:r>
              <a:rPr lang="en-US" i="1" dirty="0"/>
              <a:t>people?"</a:t>
            </a:r>
            <a:endParaRPr lang="en-US" dirty="0"/>
          </a:p>
          <a:p>
            <a:r>
              <a:rPr lang="en-US" i="1" dirty="0"/>
              <a:t> </a:t>
            </a:r>
            <a:endParaRPr lang="en-US" i="1" dirty="0" smtClean="0"/>
          </a:p>
          <a:p>
            <a:r>
              <a:rPr lang="en-US" dirty="0" smtClean="0"/>
              <a:t>The end</a:t>
            </a:r>
            <a:endParaRPr lang="en-US" dirty="0"/>
          </a:p>
        </p:txBody>
      </p:sp>
    </p:spTree>
    <p:extLst>
      <p:ext uri="{BB962C8B-B14F-4D97-AF65-F5344CB8AC3E}">
        <p14:creationId xmlns:p14="http://schemas.microsoft.com/office/powerpoint/2010/main" val="398196640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bg>
      <p:bgPr>
        <a:blipFill dpi="0" rotWithShape="0">
          <a:blip r:embed="rId3">
            <a:lum/>
          </a:blip>
          <a:srcRect/>
          <a:stretch>
            <a:fillRect t="-3000" b="-3000"/>
          </a:stretch>
        </a:blipFill>
        <a:effectLst/>
      </p:bgPr>
    </p:bg>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523220"/>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pPr algn="ctr"/>
            <a:endParaRPr lang="en-US" dirty="0"/>
          </a:p>
        </p:txBody>
      </p:sp>
    </p:spTree>
    <p:extLst>
      <p:ext uri="{BB962C8B-B14F-4D97-AF65-F5344CB8AC3E}">
        <p14:creationId xmlns:p14="http://schemas.microsoft.com/office/powerpoint/2010/main" val="418334670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0">
          <a:blip r:embed="rId3">
            <a:extLst>
              <a:ext uri="{BEBA8EAE-BF5A-486C-A8C5-ECC9F3942E4B}">
                <a14:imgProps xmlns:a14="http://schemas.microsoft.com/office/drawing/2010/main">
                  <a14:imgLayer r:embed="rId4">
                    <a14:imgEffect>
                      <a14:brightnessContrast bright="-24000"/>
                    </a14:imgEffect>
                  </a14:imgLayer>
                </a14:imgProps>
              </a:ext>
            </a:extLst>
          </a:blip>
          <a:srcRect/>
          <a:stretch>
            <a:fillRect t="-3000" b="-3000"/>
          </a:stretch>
        </a:blipFill>
        <a:effectLst/>
      </p:bgPr>
    </p:bg>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4401205"/>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2 Corinthians 5:10 For we must all appear before the judgment seat of Christ, that each one may receive the things </a:t>
            </a:r>
            <a:r>
              <a:rPr lang="en-US" i="1" dirty="0"/>
              <a:t>done </a:t>
            </a:r>
            <a:r>
              <a:rPr lang="en-US" dirty="0"/>
              <a:t>in the body, according to what he has done, whether good or bad.</a:t>
            </a:r>
          </a:p>
          <a:p>
            <a:r>
              <a:rPr lang="en-US" dirty="0"/>
              <a:t> </a:t>
            </a:r>
          </a:p>
          <a:p>
            <a:r>
              <a:rPr lang="en-US" dirty="0"/>
              <a:t>1 Corinthians 4:5 Therefore judge nothing before the time, until the Lord comes, who will both bring to light the hidden things of darkness and reveal the counsels of the hearts. Then each one's praise will come from God.</a:t>
            </a:r>
          </a:p>
        </p:txBody>
      </p:sp>
    </p:spTree>
    <p:extLst>
      <p:ext uri="{BB962C8B-B14F-4D97-AF65-F5344CB8AC3E}">
        <p14:creationId xmlns:p14="http://schemas.microsoft.com/office/powerpoint/2010/main" val="63665400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0">
          <a:blip r:embed="rId3">
            <a:extLst>
              <a:ext uri="{BEBA8EAE-BF5A-486C-A8C5-ECC9F3942E4B}">
                <a14:imgProps xmlns:a14="http://schemas.microsoft.com/office/drawing/2010/main">
                  <a14:imgLayer r:embed="rId4">
                    <a14:imgEffect>
                      <a14:brightnessContrast bright="-24000"/>
                    </a14:imgEffect>
                  </a14:imgLayer>
                </a14:imgProps>
              </a:ext>
            </a:extLst>
          </a:blip>
          <a:srcRect/>
          <a:stretch>
            <a:fillRect t="-3000" b="-3000"/>
          </a:stretch>
        </a:blipFill>
        <a:effectLst/>
      </p:bgPr>
    </p:bg>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2677656"/>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Luke 12:4 " And I say to you, My friends, do not be afraid of those who kill the body, and after that have no more that they can do.  </a:t>
            </a:r>
            <a:r>
              <a:rPr lang="en-US" baseline="30000" dirty="0"/>
              <a:t>5</a:t>
            </a:r>
            <a:r>
              <a:rPr lang="en-US" dirty="0"/>
              <a:t> "But I will show you whom you should fear: Fear Him who, after He has killed, has power to cast into hell; yes, I say to you, fear Him!</a:t>
            </a:r>
          </a:p>
        </p:txBody>
      </p:sp>
    </p:spTree>
    <p:extLst>
      <p:ext uri="{BB962C8B-B14F-4D97-AF65-F5344CB8AC3E}">
        <p14:creationId xmlns:p14="http://schemas.microsoft.com/office/powerpoint/2010/main" val="218975640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0">
          <a:blip r:embed="rId3">
            <a:extLst>
              <a:ext uri="{BEBA8EAE-BF5A-486C-A8C5-ECC9F3942E4B}">
                <a14:imgProps xmlns:a14="http://schemas.microsoft.com/office/drawing/2010/main">
                  <a14:imgLayer r:embed="rId4">
                    <a14:imgEffect>
                      <a14:brightnessContrast bright="-24000"/>
                    </a14:imgEffect>
                  </a14:imgLayer>
                </a14:imgProps>
              </a:ext>
            </a:extLst>
          </a:blip>
          <a:srcRect/>
          <a:stretch>
            <a:fillRect t="-3000" b="-3000"/>
          </a:stretch>
        </a:blipFill>
        <a:effectLst/>
      </p:bgPr>
    </p:bg>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2246769"/>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Luke 12:6 "Are not five sparrows sold for two copper coins? And not one of them is forgotten before God.  </a:t>
            </a:r>
            <a:r>
              <a:rPr lang="en-US" baseline="30000" dirty="0"/>
              <a:t>7</a:t>
            </a:r>
            <a:r>
              <a:rPr lang="en-US" dirty="0"/>
              <a:t> "But the very hairs of your head are all numbered. Do not fear therefore; you are of more value than many sparrows.</a:t>
            </a:r>
          </a:p>
        </p:txBody>
      </p:sp>
    </p:spTree>
    <p:extLst>
      <p:ext uri="{BB962C8B-B14F-4D97-AF65-F5344CB8AC3E}">
        <p14:creationId xmlns:p14="http://schemas.microsoft.com/office/powerpoint/2010/main" val="232780979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0">
          <a:blip r:embed="rId3">
            <a:extLst>
              <a:ext uri="{BEBA8EAE-BF5A-486C-A8C5-ECC9F3942E4B}">
                <a14:imgProps xmlns:a14="http://schemas.microsoft.com/office/drawing/2010/main">
                  <a14:imgLayer r:embed="rId4">
                    <a14:imgEffect>
                      <a14:brightnessContrast bright="-24000"/>
                    </a14:imgEffect>
                  </a14:imgLayer>
                </a14:imgProps>
              </a:ext>
            </a:extLst>
          </a:blip>
          <a:srcRect/>
          <a:stretch>
            <a:fillRect t="-3000" b="-3000"/>
          </a:stretch>
        </a:blipFill>
        <a:effectLst/>
      </p:bgPr>
    </p:bg>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2246769"/>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Luke 12:8  " Also I say to you, whoever confesses Me before men, him the Son of Man also will confess before the angels of God.  </a:t>
            </a:r>
            <a:r>
              <a:rPr lang="en-US" baseline="30000" dirty="0"/>
              <a:t>9</a:t>
            </a:r>
            <a:r>
              <a:rPr lang="en-US" dirty="0"/>
              <a:t> "But he who denies Me before men will be denied before the angels of God.</a:t>
            </a:r>
          </a:p>
        </p:txBody>
      </p:sp>
    </p:spTree>
    <p:extLst>
      <p:ext uri="{BB962C8B-B14F-4D97-AF65-F5344CB8AC3E}">
        <p14:creationId xmlns:p14="http://schemas.microsoft.com/office/powerpoint/2010/main" val="353711065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0">
          <a:blip r:embed="rId3">
            <a:extLst>
              <a:ext uri="{BEBA8EAE-BF5A-486C-A8C5-ECC9F3942E4B}">
                <a14:imgProps xmlns:a14="http://schemas.microsoft.com/office/drawing/2010/main">
                  <a14:imgLayer r:embed="rId4">
                    <a14:imgEffect>
                      <a14:brightnessContrast bright="-24000"/>
                    </a14:imgEffect>
                  </a14:imgLayer>
                </a14:imgProps>
              </a:ext>
            </a:extLst>
          </a:blip>
          <a:srcRect/>
          <a:stretch>
            <a:fillRect t="-3000" b="-3000"/>
          </a:stretch>
        </a:blipFill>
        <a:effectLst/>
      </p:bgPr>
    </p:bg>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2246769"/>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Luke 12:10 "And anyone who speaks a word against the Son of Man, it will be forgiven him; but to him who blasphemes against the Holy Spirit, it will not be forgiven.</a:t>
            </a:r>
          </a:p>
          <a:p>
            <a:r>
              <a:rPr lang="en-US" dirty="0"/>
              <a:t> </a:t>
            </a:r>
          </a:p>
        </p:txBody>
      </p:sp>
    </p:spTree>
    <p:extLst>
      <p:ext uri="{BB962C8B-B14F-4D97-AF65-F5344CB8AC3E}">
        <p14:creationId xmlns:p14="http://schemas.microsoft.com/office/powerpoint/2010/main" val="238413330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0">
          <a:blip r:embed="rId3">
            <a:extLst>
              <a:ext uri="{BEBA8EAE-BF5A-486C-A8C5-ECC9F3942E4B}">
                <a14:imgProps xmlns:a14="http://schemas.microsoft.com/office/drawing/2010/main">
                  <a14:imgLayer r:embed="rId4">
                    <a14:imgEffect>
                      <a14:brightnessContrast bright="-24000"/>
                    </a14:imgEffect>
                  </a14:imgLayer>
                </a14:imgProps>
              </a:ext>
            </a:extLst>
          </a:blip>
          <a:srcRect/>
          <a:stretch>
            <a:fillRect t="-3000" b="-3000"/>
          </a:stretch>
        </a:blipFill>
        <a:effectLst/>
      </p:bgPr>
    </p:bg>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2677656"/>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Luke 12:11 "Now when they bring you to the synagogues and magistrates and authorities, do not worry about how or what you should answer, or what you should say.  </a:t>
            </a:r>
            <a:r>
              <a:rPr lang="en-US" baseline="30000" dirty="0"/>
              <a:t>12</a:t>
            </a:r>
            <a:r>
              <a:rPr lang="en-US" dirty="0"/>
              <a:t> "For the Holy Spirit will teach you in that very hour what you ought to say."</a:t>
            </a:r>
          </a:p>
        </p:txBody>
      </p:sp>
    </p:spTree>
    <p:extLst>
      <p:ext uri="{BB962C8B-B14F-4D97-AF65-F5344CB8AC3E}">
        <p14:creationId xmlns:p14="http://schemas.microsoft.com/office/powerpoint/2010/main" val="126560902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0">
          <a:blip r:embed="rId3">
            <a:extLst>
              <a:ext uri="{BEBA8EAE-BF5A-486C-A8C5-ECC9F3942E4B}">
                <a14:imgProps xmlns:a14="http://schemas.microsoft.com/office/drawing/2010/main">
                  <a14:imgLayer r:embed="rId4">
                    <a14:imgEffect>
                      <a14:brightnessContrast bright="-24000"/>
                    </a14:imgEffect>
                  </a14:imgLayer>
                </a14:imgProps>
              </a:ext>
            </a:extLst>
          </a:blip>
          <a:srcRect/>
          <a:stretch>
            <a:fillRect t="-3000" b="-3000"/>
          </a:stretch>
        </a:blipFill>
        <a:effectLst/>
      </p:bgPr>
    </p:bg>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3539430"/>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Luke 12:13 Then one from the crowd said to Him, "Teacher, tell my brother to divide the inheritance with me."  </a:t>
            </a:r>
            <a:r>
              <a:rPr lang="en-US" baseline="30000" dirty="0"/>
              <a:t>14</a:t>
            </a:r>
            <a:r>
              <a:rPr lang="en-US" dirty="0"/>
              <a:t> But He said to him, "Man, who made Me a judge or an arbitrator over you?"  </a:t>
            </a:r>
            <a:r>
              <a:rPr lang="en-US" baseline="30000" dirty="0"/>
              <a:t>15</a:t>
            </a:r>
            <a:r>
              <a:rPr lang="en-US" dirty="0"/>
              <a:t> And He said to them, "Take heed and beware of covetousness, for one's life does not consist in the abundance of the things he possesses."</a:t>
            </a:r>
          </a:p>
          <a:p>
            <a:r>
              <a:rPr lang="en-US" dirty="0"/>
              <a:t> </a:t>
            </a:r>
          </a:p>
        </p:txBody>
      </p:sp>
    </p:spTree>
    <p:extLst>
      <p:ext uri="{BB962C8B-B14F-4D97-AF65-F5344CB8AC3E}">
        <p14:creationId xmlns:p14="http://schemas.microsoft.com/office/powerpoint/2010/main" val="263321442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Tahoma"/>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800" b="1" i="0" u="none" strike="noStrike" cap="none" normalizeH="0" baseline="0" smtClean="0">
            <a:ln>
              <a:noFill/>
            </a:ln>
            <a:solidFill>
              <a:schemeClr val="bg1"/>
            </a:solidFill>
            <a:effectLst/>
            <a:latin typeface="Tahoma" pitchFamily="34" charset="0"/>
            <a:cs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800" b="1" i="0" u="none" strike="noStrike" cap="none" normalizeH="0" baseline="0" smtClean="0">
            <a:ln>
              <a:noFill/>
            </a:ln>
            <a:solidFill>
              <a:schemeClr val="bg1"/>
            </a:solidFill>
            <a:effectLst/>
            <a:latin typeface="Tahoma" pitchFamily="34" charset="0"/>
            <a:cs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2373</TotalTime>
  <Words>1751</Words>
  <Application>Microsoft Office PowerPoint</Application>
  <PresentationFormat>On-screen Show (4:3)</PresentationFormat>
  <Paragraphs>65</Paragraphs>
  <Slides>26</Slides>
  <Notes>26</Notes>
  <HiddenSlides>0</HiddenSlides>
  <MMClips>0</MMClips>
  <ScaleCrop>false</ScaleCrop>
  <HeadingPairs>
    <vt:vector size="4" baseType="variant">
      <vt:variant>
        <vt:lpstr>Theme</vt:lpstr>
      </vt:variant>
      <vt:variant>
        <vt:i4>1</vt:i4>
      </vt:variant>
      <vt:variant>
        <vt:lpstr>Slide Titles</vt:lpstr>
      </vt:variant>
      <vt:variant>
        <vt:i4>26</vt:i4>
      </vt:variant>
    </vt:vector>
  </HeadingPairs>
  <TitlesOfParts>
    <vt:vector size="27" baseType="lpstr">
      <vt:lpstr>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vvvv</dc:creator>
  <cp:lastModifiedBy>cougan c</cp:lastModifiedBy>
  <cp:revision>63</cp:revision>
  <dcterms:created xsi:type="dcterms:W3CDTF">2006-12-19T00:50:39Z</dcterms:created>
  <dcterms:modified xsi:type="dcterms:W3CDTF">2014-12-14T02:46:08Z</dcterms:modified>
</cp:coreProperties>
</file>